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7CE"/>
    <a:srgbClr val="25CBC3"/>
    <a:srgbClr val="98B8E8"/>
    <a:srgbClr val="99CCFF"/>
    <a:srgbClr val="1F2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>
                <a:solidFill>
                  <a:schemeClr val="bg1"/>
                </a:solidFill>
              </a:rPr>
              <a:t>Procent uczniów klas 4-8, którzy spróbowali</a:t>
            </a:r>
          </a:p>
          <a:p>
            <a:pPr>
              <a:defRPr/>
            </a:pPr>
            <a:r>
              <a:rPr lang="pl-PL" sz="2800" dirty="0">
                <a:solidFill>
                  <a:schemeClr val="bg1"/>
                </a:solidFill>
              </a:rPr>
              <a:t> e-papierosów w naszej szkole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uczniów klas 4-8, którzy spróbowali e-papierosów w naszej szkole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tint val="96000"/>
                      <a:lumMod val="100000"/>
                    </a:schemeClr>
                  </a:gs>
                  <a:gs pos="78000">
                    <a:schemeClr val="accent5">
                      <a:shade val="76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A1-4AEF-AD23-F80B1EA5564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tint val="96000"/>
                      <a:lumMod val="100000"/>
                    </a:schemeClr>
                  </a:gs>
                  <a:gs pos="78000">
                    <a:schemeClr val="accent5">
                      <a:tint val="77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A1-4AEF-AD23-F80B1EA556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C99EF09-414E-47EE-AEB2-F3ACFB5A9E7B}" type="PERCENTAGE">
                      <a:rPr lang="en-US" sz="1600"/>
                      <a:pPr/>
                      <a:t>[PROCENTOWE]</a:t>
                    </a:fld>
                    <a:endParaRPr lang="pl-P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04625607143927E-2"/>
                      <c:h val="8.60314262360397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A1-4AEF-AD23-F80B1EA556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A352F-B3C8-4875-A20C-F14C01A2EABD}" type="PERCENTAGE">
                      <a:rPr lang="en-US" sz="1600"/>
                      <a:pPr/>
                      <a:t>[PROCENTOWE]</a:t>
                    </a:fld>
                    <a:endParaRPr lang="pl-P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891215645458098E-2"/>
                      <c:h val="7.29902160117309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A1-4AEF-AD23-F80B1EA5564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Arkusz1!$A$2:$A$3</c:f>
              <c:strCache>
                <c:ptCount val="2"/>
                <c:pt idx="0">
                  <c:v>spróbowali</c:v>
                </c:pt>
                <c:pt idx="1">
                  <c:v>nie spróbowali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55</c:v>
                </c:pt>
                <c:pt idx="1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1-4AEF-AD23-F80B1EA55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>
                <a:solidFill>
                  <a:schemeClr val="bg1"/>
                </a:solidFill>
              </a:rPr>
              <a:t>Procent uczniów klas 4-8, którzy spróbowali alkoholu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uczniów klas 4-8, którzy spróbowali alkoholu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tint val="96000"/>
                      <a:lumMod val="100000"/>
                    </a:schemeClr>
                  </a:gs>
                  <a:gs pos="78000">
                    <a:schemeClr val="accent5">
                      <a:shade val="76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B7-4939-824E-CB5F24708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tint val="96000"/>
                      <a:lumMod val="100000"/>
                    </a:schemeClr>
                  </a:gs>
                  <a:gs pos="78000">
                    <a:schemeClr val="accent5">
                      <a:tint val="77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B7-4939-824E-CB5F24708FEB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84A5B0-72C3-4CBC-B286-ECC5F74C8E45}" type="VALUE">
                      <a:rPr lang="en-US" sz="2000"/>
                      <a:pPr>
                        <a:defRPr/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9444444444444448E-2"/>
                      <c:h val="7.21654363051296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B7-4939-824E-CB5F24708FEB}"/>
                </c:ext>
              </c:extLst>
            </c:dLbl>
            <c:dLbl>
              <c:idx val="1"/>
              <c:layout>
                <c:manualLayout>
                  <c:x val="-4.7153090400074048E-17"/>
                  <c:y val="2.02474956814385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1737D-F43A-4179-AC00-4E5283D74536}" type="VALUE">
                      <a:rPr lang="en-US" sz="2000"/>
                      <a:pPr>
                        <a:defRPr/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9156378600823047E-2"/>
                      <c:h val="0.102924474730266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B7-4939-824E-CB5F24708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spróbowali</c:v>
                </c:pt>
                <c:pt idx="1">
                  <c:v>nie spróbowali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7-4939-824E-CB5F24708F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>
                <a:solidFill>
                  <a:schemeClr val="bg1"/>
                </a:solidFill>
              </a:rPr>
              <a:t>Procent uczniów klas 4-8, których pierwszą czynnością po obudzeniu się jest przeglądanie </a:t>
            </a:r>
            <a:r>
              <a:rPr lang="pl-PL" sz="2800" dirty="0" err="1">
                <a:solidFill>
                  <a:schemeClr val="bg1"/>
                </a:solidFill>
              </a:rPr>
              <a:t>social</a:t>
            </a:r>
            <a:r>
              <a:rPr lang="pl-PL" sz="2800" dirty="0">
                <a:solidFill>
                  <a:schemeClr val="bg1"/>
                </a:solidFill>
              </a:rPr>
              <a:t> mediów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uczniów klas 4-8, których pierwszą czynnością po obudzeniu się jest przegłądanie social mediów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tint val="96000"/>
                      <a:lumMod val="100000"/>
                    </a:schemeClr>
                  </a:gs>
                  <a:gs pos="78000">
                    <a:schemeClr val="accent5">
                      <a:shade val="65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7-41A2-882F-401CA28F73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7-41A2-882F-401CA28F73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tint val="96000"/>
                      <a:lumMod val="100000"/>
                    </a:schemeClr>
                  </a:gs>
                  <a:gs pos="78000">
                    <a:schemeClr val="accent5">
                      <a:tint val="65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57-41A2-882F-401CA28F73D6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40D86-35AA-4D36-8E23-4392510003EA}" type="PERCENTAGE">
                      <a:rPr lang="en-US" sz="2400"/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648722563172234E-2"/>
                      <c:h val="7.66178694717423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57-41A2-882F-401CA28F73D6}"/>
                </c:ext>
              </c:extLst>
            </c:dLbl>
            <c:dLbl>
              <c:idx val="1"/>
              <c:layout>
                <c:manualLayout>
                  <c:x val="1.2765522875816993E-2"/>
                  <c:y val="9.690007256844674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3F1477-C314-4B16-BF0C-789E7E7A9CBC}" type="PERCENTAGE">
                      <a:rPr lang="en-US" sz="2400" baseline="0"/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2606647399773563E-2"/>
                      <c:h val="8.30778177921558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57-41A2-882F-401CA28F73D6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752966-B132-4FD2-95D6-AB0FCB22552D}" type="PERCENTAGE">
                      <a:rPr lang="en-US" sz="2400"/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6436304262518647E-2"/>
                      <c:h val="6.800460504452446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57-41A2-882F-401CA28F73D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przeglądają </c:v>
                </c:pt>
                <c:pt idx="1">
                  <c:v>nie przeglądają</c:v>
                </c:pt>
                <c:pt idx="2">
                  <c:v>zdarza im się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48</c:v>
                </c:pt>
                <c:pt idx="1">
                  <c:v>92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57-41A2-882F-401CA28F73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5">
                            <a:shade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6157-41A2-882F-401CA28F73D6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6157-41A2-882F-401CA28F73D6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tint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6157-41A2-882F-401CA28F73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przeglądają </c:v>
                      </c:pt>
                      <c:pt idx="1">
                        <c:v>nie przeglądają</c:v>
                      </c:pt>
                      <c:pt idx="2">
                        <c:v>zdarza im się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157-41A2-882F-401CA28F73D6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5">
                            <a:shade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157-41A2-882F-401CA28F73D6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157-41A2-882F-401CA28F73D6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tint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157-41A2-882F-401CA28F73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przeglądają </c:v>
                      </c:pt>
                      <c:pt idx="1">
                        <c:v>nie przeglądają</c:v>
                      </c:pt>
                      <c:pt idx="2">
                        <c:v>zdarza im się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157-41A2-882F-401CA28F73D6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5">
                            <a:shade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6157-41A2-882F-401CA28F73D6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6157-41A2-882F-401CA28F73D6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tint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157-41A2-882F-401CA28F73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przeglądają </c:v>
                      </c:pt>
                      <c:pt idx="1">
                        <c:v>nie przeglądają</c:v>
                      </c:pt>
                      <c:pt idx="2">
                        <c:v>zdarza im się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157-41A2-882F-401CA28F73D6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5">
                            <a:shade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157-41A2-882F-401CA28F73D6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157-41A2-882F-401CA28F73D6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65000"/>
                            <a:tint val="96000"/>
                            <a:lumMod val="100000"/>
                          </a:schemeClr>
                        </a:gs>
                        <a:gs pos="78000">
                          <a:schemeClr val="accent5">
                            <a:tint val="65000"/>
                            <a:shade val="94000"/>
                            <a:lumMod val="94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157-41A2-882F-401CA28F73D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przeglądają </c:v>
                      </c:pt>
                      <c:pt idx="1">
                        <c:v>nie przeglądają</c:v>
                      </c:pt>
                      <c:pt idx="2">
                        <c:v>zdarza im się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Arkusz1!$F$2:$F$4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157-41A2-882F-401CA28F73D6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4679330065359478E-2"/>
          <c:y val="0.52105044524473199"/>
          <c:w val="0.29310806507642428"/>
          <c:h val="0.24667185497161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chemeClr val="bg1"/>
                </a:solidFill>
              </a:rPr>
              <a:t>Procent uczniów klas 4-8, którzy używają telefonu ponad 5 godzin dziennie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uczniów klas 4-8, którzy używają telefonu ponad 5 godzin dziennie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tint val="96000"/>
                      <a:lumMod val="100000"/>
                    </a:schemeClr>
                  </a:gs>
                  <a:gs pos="78000">
                    <a:schemeClr val="accent5">
                      <a:shade val="65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2A-4052-A479-9192B8A1F2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2A-4052-A479-9192B8A1F2D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tint val="96000"/>
                      <a:lumMod val="100000"/>
                    </a:schemeClr>
                  </a:gs>
                  <a:gs pos="78000">
                    <a:schemeClr val="accent5">
                      <a:tint val="65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A-4052-A479-9192B8A1F2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39CAC62-C816-4FB8-B797-236EC1ED12B3}" type="PERCENTAGE">
                      <a:rPr lang="en-US" sz="2400"/>
                      <a:pPr/>
                      <a:t>[PROCENTOWE]</a:t>
                    </a:fld>
                    <a:endParaRPr lang="pl-P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79715947325619E-2"/>
                      <c:h val="7.38433842655189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2A-4052-A479-9192B8A1F2DA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5460581854784317E-2"/>
                      <c:h val="6.6828793917595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2A-4052-A479-9192B8A1F2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944EF66-EB18-400D-9D7C-D0380760BDB5}" type="PERCENTAGE">
                      <a:rPr lang="en-US" sz="2400"/>
                      <a:pPr/>
                      <a:t>[PROCENTOWE]</a:t>
                    </a:fld>
                    <a:endParaRPr lang="pl-P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613244212432805E-2"/>
                      <c:h val="6.91669907002365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2A-4052-A479-9192B8A1F2D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używają</c:v>
                </c:pt>
                <c:pt idx="1">
                  <c:v>nie używają</c:v>
                </c:pt>
                <c:pt idx="2">
                  <c:v>zdarza im się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61</c:v>
                </c:pt>
                <c:pt idx="1">
                  <c:v>115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A-4052-A479-9192B8A1F2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76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37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46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10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18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0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39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5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7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28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6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88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95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92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73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6">
                <a:lumMod val="67000"/>
              </a:schemeClr>
            </a:gs>
            <a:gs pos="71000">
              <a:schemeClr val="tx2">
                <a:lumMod val="75000"/>
              </a:schemeClr>
            </a:gs>
            <a:gs pos="6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C903-C042-4DE8-ABAB-9A49A4C3E64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43288F-3349-4AE0-A7D9-49E9D750A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96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  <p:sldLayoutId id="21474843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D1568-2963-D074-6F97-E0642E72A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E8F1E0-1C4A-A74E-8322-3C56E006C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457" y="201126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pl-PL" sz="60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Uzależnienia</a:t>
            </a:r>
            <a:endParaRPr lang="pl-PL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59BFDD-C3A4-3EE5-0AED-CCC4F2EF463A}"/>
              </a:ext>
            </a:extLst>
          </p:cNvPr>
          <p:cNvSpPr txBox="1"/>
          <p:nvPr/>
        </p:nvSpPr>
        <p:spPr>
          <a:xfrm>
            <a:off x="961457" y="-18958"/>
            <a:ext cx="806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Bahnschrift" panose="020B0502040204020203" pitchFamily="34" charset="0"/>
              </a:rPr>
              <a:t>Wielka Sprawa Małych Obywateli</a:t>
            </a:r>
          </a:p>
        </p:txBody>
      </p:sp>
      <p:pic>
        <p:nvPicPr>
          <p:cNvPr id="1032" name="Picture 8" descr="Uzależnienia – Psycholog">
            <a:extLst>
              <a:ext uri="{FF2B5EF4-FFF2-40B4-BE49-F238E27FC236}">
                <a16:creationId xmlns:a16="http://schemas.microsoft.com/office/drawing/2014/main" id="{298AE1CE-AEB6-5D96-5B49-7520347BC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/>
          <a:stretch>
            <a:fillRect/>
          </a:stretch>
        </p:blipFill>
        <p:spPr bwMode="auto">
          <a:xfrm>
            <a:off x="5020056" y="1825428"/>
            <a:ext cx="6537960" cy="50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3B98A95-E378-C446-1248-D578E8198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65620"/>
              </p:ext>
            </p:extLst>
          </p:nvPr>
        </p:nvGraphicFramePr>
        <p:xfrm>
          <a:off x="594360" y="493776"/>
          <a:ext cx="9875520" cy="536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6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0FD2EB5-F897-4DCE-35C7-D8A7FD4D70E6}"/>
              </a:ext>
            </a:extLst>
          </p:cNvPr>
          <p:cNvSpPr txBox="1"/>
          <p:nvPr/>
        </p:nvSpPr>
        <p:spPr>
          <a:xfrm>
            <a:off x="470915" y="112514"/>
            <a:ext cx="60990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Elektronika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2D2AF6-B889-AADE-088C-FEF6F46A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1787">
            <a:off x="2549500" y="1518818"/>
            <a:ext cx="7092999" cy="4748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57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C954ECF-04A7-13CE-18AC-9DA7B887722A}"/>
              </a:ext>
            </a:extLst>
          </p:cNvPr>
          <p:cNvSpPr txBox="1"/>
          <p:nvPr/>
        </p:nvSpPr>
        <p:spPr>
          <a:xfrm>
            <a:off x="278892" y="199382"/>
            <a:ext cx="111968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Dlaczego w dzisiejszych czasach niemo</a:t>
            </a:r>
            <a:r>
              <a:rPr lang="pl-PL" sz="5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ż</a:t>
            </a:r>
            <a:r>
              <a:rPr lang="pl-PL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liwe jest </a:t>
            </a:r>
            <a:r>
              <a:rPr lang="pl-PL" sz="5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ż</a:t>
            </a:r>
            <a:r>
              <a:rPr lang="pl-PL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ycie bez elektroniki?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48D41B-2730-B730-68A9-A2C79248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818" y="3473132"/>
            <a:ext cx="2822829" cy="2822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Ebook Zdjęcia - darmowe pobieranie na Freepik">
            <a:extLst>
              <a:ext uri="{FF2B5EF4-FFF2-40B4-BE49-F238E27FC236}">
                <a16:creationId xmlns:a16="http://schemas.microsoft.com/office/drawing/2014/main" id="{B0D7A635-9599-FD7B-AE3F-F68EAF11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3687603"/>
            <a:ext cx="3185351" cy="2971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6E5C238-109C-8AA6-5681-90A55E364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324" y="3291870"/>
            <a:ext cx="3185351" cy="3185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A478984-4353-E5BC-7274-5838CD45984C}"/>
              </a:ext>
            </a:extLst>
          </p:cNvPr>
          <p:cNvSpPr txBox="1"/>
          <p:nvPr/>
        </p:nvSpPr>
        <p:spPr>
          <a:xfrm>
            <a:off x="1042366" y="2912988"/>
            <a:ext cx="2313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9CC7CE"/>
                </a:solidFill>
              </a:rPr>
              <a:t>E-BOOKI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2154D1-DAFE-FE70-75C8-0C064768D7A9}"/>
              </a:ext>
            </a:extLst>
          </p:cNvPr>
          <p:cNvSpPr txBox="1"/>
          <p:nvPr/>
        </p:nvSpPr>
        <p:spPr>
          <a:xfrm>
            <a:off x="6827278" y="2184540"/>
            <a:ext cx="6121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9CC7CE"/>
                </a:solidFill>
              </a:rPr>
              <a:t>ROZMOWY </a:t>
            </a:r>
          </a:p>
          <a:p>
            <a:pPr algn="ctr"/>
            <a:r>
              <a:rPr lang="pl-PL" sz="3600" b="1" dirty="0">
                <a:solidFill>
                  <a:srgbClr val="9CC7CE"/>
                </a:solidFill>
              </a:rPr>
              <a:t>TELEFONICZNE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B6493B7-F4BE-085C-BB63-9C801DADCCEC}"/>
              </a:ext>
            </a:extLst>
          </p:cNvPr>
          <p:cNvSpPr txBox="1"/>
          <p:nvPr/>
        </p:nvSpPr>
        <p:spPr>
          <a:xfrm>
            <a:off x="4652822" y="2505671"/>
            <a:ext cx="649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9CC7CE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5709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2E98A54C-A761-9D4A-FF27-5361B7E2E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356751"/>
              </p:ext>
            </p:extLst>
          </p:nvPr>
        </p:nvGraphicFramePr>
        <p:xfrm>
          <a:off x="722376" y="480060"/>
          <a:ext cx="9948672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36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A0AF6C7-CCE0-28D6-99AD-F25277FCA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932634"/>
              </p:ext>
            </p:extLst>
          </p:nvPr>
        </p:nvGraphicFramePr>
        <p:xfrm>
          <a:off x="694944" y="594360"/>
          <a:ext cx="9902952" cy="543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3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D57AA76-B3B7-FF8A-E0DE-DD1B71191504}"/>
              </a:ext>
            </a:extLst>
          </p:cNvPr>
          <p:cNvSpPr txBox="1"/>
          <p:nvPr/>
        </p:nvSpPr>
        <p:spPr>
          <a:xfrm>
            <a:off x="419102" y="200705"/>
            <a:ext cx="104698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Skutki korzystania w du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ż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ej ilo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ś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ci z telefonu 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B601C56A-3AD5-5BFE-FA32-59493E0C4F77}"/>
              </a:ext>
            </a:extLst>
          </p:cNvPr>
          <p:cNvSpPr/>
          <p:nvPr/>
        </p:nvSpPr>
        <p:spPr>
          <a:xfrm>
            <a:off x="237744" y="2683764"/>
            <a:ext cx="3447288" cy="1746504"/>
          </a:xfrm>
          <a:prstGeom prst="wedgeEllipseCallout">
            <a:avLst>
              <a:gd name="adj1" fmla="val 42031"/>
              <a:gd name="adj2" fmla="val -7048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Brak komunikacji w rodzinie </a:t>
            </a:r>
          </a:p>
        </p:txBody>
      </p:sp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4D06BD0A-F3E7-D553-49DC-4DE1A03A4A24}"/>
              </a:ext>
            </a:extLst>
          </p:cNvPr>
          <p:cNvSpPr/>
          <p:nvPr/>
        </p:nvSpPr>
        <p:spPr>
          <a:xfrm>
            <a:off x="5654042" y="2683764"/>
            <a:ext cx="2935224" cy="1581912"/>
          </a:xfrm>
          <a:prstGeom prst="wedgeEllipseCallout">
            <a:avLst>
              <a:gd name="adj1" fmla="val -50891"/>
              <a:gd name="adj2" fmla="val -699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Zaniżona samoocena przez media</a:t>
            </a:r>
          </a:p>
        </p:txBody>
      </p:sp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67920CBF-57DC-AA68-706F-B2EDBA3DE571}"/>
              </a:ext>
            </a:extLst>
          </p:cNvPr>
          <p:cNvSpPr/>
          <p:nvPr/>
        </p:nvSpPr>
        <p:spPr>
          <a:xfrm>
            <a:off x="3090672" y="3849623"/>
            <a:ext cx="3447288" cy="2313432"/>
          </a:xfrm>
          <a:prstGeom prst="wedgeEllipseCallout">
            <a:avLst>
              <a:gd name="adj1" fmla="val -17891"/>
              <a:gd name="adj2" fmla="val -7939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Wzmocniona agresja dzieci, np. przez gry</a:t>
            </a:r>
          </a:p>
        </p:txBody>
      </p:sp>
      <p:sp>
        <p:nvSpPr>
          <p:cNvPr id="7" name="Dymek mowy: owalny 6">
            <a:extLst>
              <a:ext uri="{FF2B5EF4-FFF2-40B4-BE49-F238E27FC236}">
                <a16:creationId xmlns:a16="http://schemas.microsoft.com/office/drawing/2014/main" id="{E77B821F-2D82-F300-2EEC-40897B8FA08B}"/>
              </a:ext>
            </a:extLst>
          </p:cNvPr>
          <p:cNvSpPr/>
          <p:nvPr/>
        </p:nvSpPr>
        <p:spPr>
          <a:xfrm>
            <a:off x="8840725" y="2083746"/>
            <a:ext cx="3285744" cy="2049341"/>
          </a:xfrm>
          <a:prstGeom prst="wedgeEllipseCallout">
            <a:avLst>
              <a:gd name="adj1" fmla="val -49984"/>
              <a:gd name="adj2" fmla="val -6386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Trudność w nawiązywaniu przyjaźni w świecie rzeczywistym</a:t>
            </a:r>
          </a:p>
        </p:txBody>
      </p:sp>
    </p:spTree>
    <p:extLst>
      <p:ext uri="{BB962C8B-B14F-4D97-AF65-F5344CB8AC3E}">
        <p14:creationId xmlns:p14="http://schemas.microsoft.com/office/powerpoint/2010/main" val="38138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BB5756C-9D3B-D7EE-D64D-AE3F0D42497E}"/>
              </a:ext>
            </a:extLst>
          </p:cNvPr>
          <p:cNvSpPr txBox="1"/>
          <p:nvPr/>
        </p:nvSpPr>
        <p:spPr>
          <a:xfrm>
            <a:off x="571500" y="400550"/>
            <a:ext cx="11288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TELEFONY ZAUFANIA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99B042F-C2F8-8407-2E62-3FD9034B8A80}"/>
              </a:ext>
            </a:extLst>
          </p:cNvPr>
          <p:cNvSpPr/>
          <p:nvPr/>
        </p:nvSpPr>
        <p:spPr>
          <a:xfrm>
            <a:off x="4132135" y="1556374"/>
            <a:ext cx="3927729" cy="21499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116 111 </a:t>
            </a:r>
            <a:endParaRPr lang="pl-PL" sz="3200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Telefon zaufania dla dzieci i młodzieży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1EC63EA-0A4A-ACC4-735D-B34B7DEEE702}"/>
              </a:ext>
            </a:extLst>
          </p:cNvPr>
          <p:cNvSpPr/>
          <p:nvPr/>
        </p:nvSpPr>
        <p:spPr>
          <a:xfrm>
            <a:off x="7226810" y="3926670"/>
            <a:ext cx="4221478" cy="24505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800 12 12 12</a:t>
            </a: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Dziecięcy telefon zaufania rzecznika praw dziecka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4742481-59A4-0A7F-E318-78F93847A701}"/>
              </a:ext>
            </a:extLst>
          </p:cNvPr>
          <p:cNvSpPr/>
          <p:nvPr/>
        </p:nvSpPr>
        <p:spPr>
          <a:xfrm>
            <a:off x="548638" y="4006858"/>
            <a:ext cx="4319016" cy="24505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800 120 002</a:t>
            </a: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,,Niebieska linia” dla ofiar przemocy domowej</a:t>
            </a:r>
          </a:p>
        </p:txBody>
      </p:sp>
    </p:spTree>
    <p:extLst>
      <p:ext uri="{BB962C8B-B14F-4D97-AF65-F5344CB8AC3E}">
        <p14:creationId xmlns:p14="http://schemas.microsoft.com/office/powerpoint/2010/main" val="20833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46967-33A1-09D6-5E20-0E4311373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530353"/>
            <a:ext cx="9701784" cy="2697479"/>
          </a:xfrm>
        </p:spPr>
        <p:txBody>
          <a:bodyPr/>
          <a:lstStyle/>
          <a:p>
            <a:pPr algn="ctr"/>
            <a:r>
              <a:rPr lang="pl-PL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Dzi</a:t>
            </a:r>
            <a:r>
              <a:rPr lang="pl-PL" sz="6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ę</a:t>
            </a:r>
            <a:r>
              <a:rPr lang="pl-PL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kujemy za uwag</a:t>
            </a:r>
            <a:r>
              <a:rPr lang="pl-PL" sz="6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AA60E6-9C08-1F84-7412-C32B559FD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408" y="3429000"/>
            <a:ext cx="8714232" cy="249627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Prezentacje wykonały:</a:t>
            </a:r>
          </a:p>
          <a:p>
            <a:pPr algn="ctr"/>
            <a:r>
              <a:rPr lang="pl-PL" dirty="0" err="1">
                <a:solidFill>
                  <a:schemeClr val="bg1"/>
                </a:solidFill>
              </a:rPr>
              <a:t>Abigail</a:t>
            </a:r>
            <a:r>
              <a:rPr lang="pl-PL" dirty="0">
                <a:solidFill>
                  <a:schemeClr val="bg1"/>
                </a:solidFill>
              </a:rPr>
              <a:t> Pawłowska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Emilia Jopek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Maja Dubiela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Klaudia </a:t>
            </a:r>
            <a:r>
              <a:rPr lang="pl-PL" dirty="0" err="1">
                <a:solidFill>
                  <a:schemeClr val="bg1"/>
                </a:solidFill>
              </a:rPr>
              <a:t>Dzedzej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Hanna Kierzkowska</a:t>
            </a:r>
          </a:p>
        </p:txBody>
      </p:sp>
    </p:spTree>
    <p:extLst>
      <p:ext uri="{BB962C8B-B14F-4D97-AF65-F5344CB8AC3E}">
        <p14:creationId xmlns:p14="http://schemas.microsoft.com/office/powerpoint/2010/main" val="26640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 papierosy - artykuły | Kłecko Nasze Miasto">
            <a:extLst>
              <a:ext uri="{FF2B5EF4-FFF2-40B4-BE49-F238E27FC236}">
                <a16:creationId xmlns:a16="http://schemas.microsoft.com/office/drawing/2014/main" id="{8429BF41-BF66-CF19-CC24-10010D9B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968">
            <a:off x="2902269" y="1694676"/>
            <a:ext cx="7911421" cy="4518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513CD89-7EA6-65D6-BF5E-1B21EE69DFD2}"/>
              </a:ext>
            </a:extLst>
          </p:cNvPr>
          <p:cNvSpPr txBox="1"/>
          <p:nvPr/>
        </p:nvSpPr>
        <p:spPr>
          <a:xfrm>
            <a:off x="850392" y="110844"/>
            <a:ext cx="68089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E-papierosy</a:t>
            </a:r>
          </a:p>
        </p:txBody>
      </p:sp>
    </p:spTree>
    <p:extLst>
      <p:ext uri="{BB962C8B-B14F-4D97-AF65-F5344CB8AC3E}">
        <p14:creationId xmlns:p14="http://schemas.microsoft.com/office/powerpoint/2010/main" val="2092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C65690A-3209-6110-5CC6-E8083FF96065}"/>
              </a:ext>
            </a:extLst>
          </p:cNvPr>
          <p:cNvSpPr txBox="1"/>
          <p:nvPr/>
        </p:nvSpPr>
        <p:spPr>
          <a:xfrm>
            <a:off x="-1611630" y="1867317"/>
            <a:ext cx="9473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Sk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ą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d? Kiedy?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5F7D54B-3124-F7B8-80A5-B56B9965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52" y="391199"/>
            <a:ext cx="4315968" cy="2590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097DACB-50D8-CE99-AEF6-D6243333079E}"/>
              </a:ext>
            </a:extLst>
          </p:cNvPr>
          <p:cNvSpPr txBox="1"/>
          <p:nvPr/>
        </p:nvSpPr>
        <p:spPr>
          <a:xfrm>
            <a:off x="615696" y="3300722"/>
            <a:ext cx="9049512" cy="311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Pierwsze pomysły na stworzenie „bezpiecznego” dla zdrowia palaczy papierosa sięgały połowy XX w. i były próbą odpowiedzi firm tytoniowych na informacje medialne o szkodliwości nikotyny i innych substancji wchodzących w skład papierosów.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BBDB7B8-1947-34C4-B86D-A74EEAF26959}"/>
              </a:ext>
            </a:extLst>
          </p:cNvPr>
          <p:cNvSpPr txBox="1"/>
          <p:nvPr/>
        </p:nvSpPr>
        <p:spPr>
          <a:xfrm>
            <a:off x="237744" y="351461"/>
            <a:ext cx="10643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Jak zyska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ł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 popularno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ść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8C1661A-A651-4AD7-D152-773366D8EDBE}"/>
              </a:ext>
            </a:extLst>
          </p:cNvPr>
          <p:cNvSpPr txBox="1"/>
          <p:nvPr/>
        </p:nvSpPr>
        <p:spPr>
          <a:xfrm>
            <a:off x="324612" y="1659285"/>
            <a:ext cx="65242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Miała być to pomoc dla dorosłych palaczy, żeby rzucić ten nałóg oraz planowano by była to mniej szkodliwa alternatywa. </a:t>
            </a:r>
          </a:p>
          <a:p>
            <a:pPr algn="ctr"/>
            <a:r>
              <a:rPr lang="pl-PL" sz="3200" dirty="0">
                <a:solidFill>
                  <a:schemeClr val="bg1"/>
                </a:solidFill>
              </a:rPr>
              <a:t>Z czasem stały się coraz bardziej popularne, ze względu na swój zapach i smak.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E7CB6DC-8ABF-4EC0-892F-83E41E41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36" y="4674569"/>
            <a:ext cx="5504688" cy="19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B913D3B-C0F5-9222-3BE4-3D7051331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652099"/>
              </p:ext>
            </p:extLst>
          </p:nvPr>
        </p:nvGraphicFramePr>
        <p:xfrm>
          <a:off x="365760" y="539496"/>
          <a:ext cx="10607040" cy="584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9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F8B19-9991-0672-2010-729ADBE2CC18}"/>
              </a:ext>
            </a:extLst>
          </p:cNvPr>
          <p:cNvSpPr txBox="1"/>
          <p:nvPr/>
        </p:nvSpPr>
        <p:spPr>
          <a:xfrm>
            <a:off x="2013204" y="0"/>
            <a:ext cx="8165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Skutki u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ż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ywania</a:t>
            </a:r>
          </a:p>
          <a:p>
            <a:pPr algn="ctr"/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e-papierosów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5D4CD62E-8EB5-AB7B-F59E-8EBCC18989A3}"/>
              </a:ext>
            </a:extLst>
          </p:cNvPr>
          <p:cNvSpPr/>
          <p:nvPr/>
        </p:nvSpPr>
        <p:spPr>
          <a:xfrm>
            <a:off x="228600" y="1874751"/>
            <a:ext cx="3931920" cy="1234440"/>
          </a:xfrm>
          <a:prstGeom prst="wedgeEllipseCallout">
            <a:avLst>
              <a:gd name="adj1" fmla="val 27482"/>
              <a:gd name="adj2" fmla="val -7667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Problemy ze skupieniem, nauką </a:t>
            </a:r>
          </a:p>
        </p:txBody>
      </p:sp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4A486B50-AD53-6F0A-7FCE-23DC638ED7E6}"/>
              </a:ext>
            </a:extLst>
          </p:cNvPr>
          <p:cNvSpPr/>
          <p:nvPr/>
        </p:nvSpPr>
        <p:spPr>
          <a:xfrm>
            <a:off x="941832" y="3839785"/>
            <a:ext cx="5154168" cy="1847088"/>
          </a:xfrm>
          <a:prstGeom prst="wedgeEllipseCallout">
            <a:avLst>
              <a:gd name="adj1" fmla="val 24296"/>
              <a:gd name="adj2" fmla="val -11476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słabsza wydolność płuc + +zwiększone tętno =</a:t>
            </a:r>
          </a:p>
          <a:p>
            <a:pPr algn="ctr"/>
            <a:r>
              <a:rPr lang="pl-PL" sz="2400" dirty="0"/>
              <a:t>= gorsza kondycja  </a:t>
            </a:r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46859BA7-F511-F312-3553-047359F78B22}"/>
              </a:ext>
            </a:extLst>
          </p:cNvPr>
          <p:cNvSpPr/>
          <p:nvPr/>
        </p:nvSpPr>
        <p:spPr>
          <a:xfrm>
            <a:off x="5571744" y="2491971"/>
            <a:ext cx="4398264" cy="2039112"/>
          </a:xfrm>
          <a:prstGeom prst="wedgeEllipseCallout">
            <a:avLst>
              <a:gd name="adj1" fmla="val -42835"/>
              <a:gd name="adj2" fmla="val -6284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Bezsenność= nerwowość + +pobudzenie</a:t>
            </a:r>
          </a:p>
        </p:txBody>
      </p:sp>
    </p:spTree>
    <p:extLst>
      <p:ext uri="{BB962C8B-B14F-4D97-AF65-F5344CB8AC3E}">
        <p14:creationId xmlns:p14="http://schemas.microsoft.com/office/powerpoint/2010/main" val="23560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42FE580-8852-B461-78AE-5A9AA003E709}"/>
              </a:ext>
            </a:extLst>
          </p:cNvPr>
          <p:cNvSpPr txBox="1"/>
          <p:nvPr/>
        </p:nvSpPr>
        <p:spPr>
          <a:xfrm>
            <a:off x="790956" y="98546"/>
            <a:ext cx="5216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Alkohol</a:t>
            </a:r>
          </a:p>
        </p:txBody>
      </p:sp>
      <p:pic>
        <p:nvPicPr>
          <p:cNvPr id="5122" name="Picture 2" descr="Gdzie jest najtańszy alkohol w Unii Europejskiej? » Kresy - wiadomości,  wydarzenia, aktualności, newsy">
            <a:extLst>
              <a:ext uri="{FF2B5EF4-FFF2-40B4-BE49-F238E27FC236}">
                <a16:creationId xmlns:a16="http://schemas.microsoft.com/office/drawing/2014/main" id="{6EB0DF4B-6002-A75A-A245-8098DC40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192">
            <a:off x="2290604" y="1487178"/>
            <a:ext cx="8165525" cy="456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2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A301816-4285-2C87-76C9-D4A46D57B702}"/>
              </a:ext>
            </a:extLst>
          </p:cNvPr>
          <p:cNvSpPr txBox="1"/>
          <p:nvPr/>
        </p:nvSpPr>
        <p:spPr>
          <a:xfrm>
            <a:off x="379857" y="130802"/>
            <a:ext cx="95234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Dlaczego m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ł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odzież si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ę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ga po alkohol?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E54639-0241-E60D-FC92-C277C546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" y="2295143"/>
            <a:ext cx="3262884" cy="3176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0C6741A-BFB0-B712-0162-D74EA6D1086F}"/>
              </a:ext>
            </a:extLst>
          </p:cNvPr>
          <p:cNvSpPr txBox="1"/>
          <p:nvPr/>
        </p:nvSpPr>
        <p:spPr>
          <a:xfrm>
            <a:off x="521970" y="5532479"/>
            <a:ext cx="346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9CC7CE"/>
                </a:solidFill>
              </a:rPr>
              <a:t>CIEKAWOŚĆ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1835F4A-DA65-0F71-5EEF-4CE31B9F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752" y="1864413"/>
            <a:ext cx="2914650" cy="291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33779DF-C999-4EE9-73D0-50E7F4AA58FB}"/>
              </a:ext>
            </a:extLst>
          </p:cNvPr>
          <p:cNvSpPr txBox="1"/>
          <p:nvPr/>
        </p:nvSpPr>
        <p:spPr>
          <a:xfrm>
            <a:off x="5046726" y="4825389"/>
            <a:ext cx="2098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PRESJA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C0DEB8D-A608-CB8F-02A3-A6E2AF7B46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50" t="10518" r="18669" b="15504"/>
          <a:stretch>
            <a:fillRect/>
          </a:stretch>
        </p:blipFill>
        <p:spPr>
          <a:xfrm>
            <a:off x="8103108" y="1197000"/>
            <a:ext cx="3600450" cy="3781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5B2DA82-44C8-3226-D432-3A8B3C4A59EE}"/>
              </a:ext>
            </a:extLst>
          </p:cNvPr>
          <p:cNvSpPr txBox="1"/>
          <p:nvPr/>
        </p:nvSpPr>
        <p:spPr>
          <a:xfrm>
            <a:off x="8446008" y="4978481"/>
            <a:ext cx="2914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CHĘĆ BYCIA </a:t>
            </a:r>
          </a:p>
          <a:p>
            <a:pPr algn="ctr"/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DOROSŁYM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7785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C3B283C-5EBE-9A7D-5C3B-FBA872158A01}"/>
              </a:ext>
            </a:extLst>
          </p:cNvPr>
          <p:cNvSpPr txBox="1"/>
          <p:nvPr/>
        </p:nvSpPr>
        <p:spPr>
          <a:xfrm>
            <a:off x="2442972" y="466343"/>
            <a:ext cx="70942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Skutki spo</a:t>
            </a:r>
            <a:r>
              <a:rPr lang="pl-PL" sz="6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ż</a:t>
            </a:r>
            <a:r>
              <a:rPr lang="pl-PL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ywania alkoholu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FDA94296-7A90-CEB6-5EC3-1D84C24DA649}"/>
              </a:ext>
            </a:extLst>
          </p:cNvPr>
          <p:cNvSpPr/>
          <p:nvPr/>
        </p:nvSpPr>
        <p:spPr>
          <a:xfrm>
            <a:off x="411480" y="2148840"/>
            <a:ext cx="3529584" cy="1344168"/>
          </a:xfrm>
          <a:prstGeom prst="wedgeEllipseCallout">
            <a:avLst>
              <a:gd name="adj1" fmla="val 49191"/>
              <a:gd name="adj2" fmla="val -5984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Spowolnione reakcje</a:t>
            </a:r>
          </a:p>
        </p:txBody>
      </p:sp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582334AD-C80A-6291-8DCD-369AD54C993F}"/>
              </a:ext>
            </a:extLst>
          </p:cNvPr>
          <p:cNvSpPr/>
          <p:nvPr/>
        </p:nvSpPr>
        <p:spPr>
          <a:xfrm>
            <a:off x="5577840" y="2715306"/>
            <a:ext cx="3959352" cy="1737360"/>
          </a:xfrm>
          <a:prstGeom prst="wedgeEllipseCallout">
            <a:avLst>
              <a:gd name="adj1" fmla="val -45924"/>
              <a:gd name="adj2" fmla="val -5799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Większe ryzyko wypadków</a:t>
            </a:r>
          </a:p>
        </p:txBody>
      </p:sp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3A06EE3C-BCBC-255A-97D9-1A0E3B616F5C}"/>
              </a:ext>
            </a:extLst>
          </p:cNvPr>
          <p:cNvSpPr/>
          <p:nvPr/>
        </p:nvSpPr>
        <p:spPr>
          <a:xfrm>
            <a:off x="1600200" y="3712464"/>
            <a:ext cx="3977640" cy="2057400"/>
          </a:xfrm>
          <a:prstGeom prst="wedgeEllipseCallout">
            <a:avLst>
              <a:gd name="adj1" fmla="val 34348"/>
              <a:gd name="adj2" fmla="val -6905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Uszkodzenie rozwijającego się mózgu</a:t>
            </a:r>
          </a:p>
        </p:txBody>
      </p:sp>
    </p:spTree>
    <p:extLst>
      <p:ext uri="{BB962C8B-B14F-4D97-AF65-F5344CB8AC3E}">
        <p14:creationId xmlns:p14="http://schemas.microsoft.com/office/powerpoint/2010/main" val="25258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set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287</Words>
  <Application>Microsoft Office PowerPoint</Application>
  <PresentationFormat>Panoramiczny</PresentationFormat>
  <Paragraphs>65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Bahnschrift</vt:lpstr>
      <vt:lpstr>Trebuchet MS</vt:lpstr>
      <vt:lpstr>Wingdings 3</vt:lpstr>
      <vt:lpstr>Faseta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Maja Dubiela</dc:creator>
  <cp:lastModifiedBy>Maja Dubiela</cp:lastModifiedBy>
  <cp:revision>8</cp:revision>
  <dcterms:created xsi:type="dcterms:W3CDTF">2025-11-22T12:42:00Z</dcterms:created>
  <dcterms:modified xsi:type="dcterms:W3CDTF">2025-11-24T21:42:06Z</dcterms:modified>
</cp:coreProperties>
</file>